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9" r:id="rId3"/>
    <p:sldId id="261" r:id="rId4"/>
    <p:sldId id="258" r:id="rId5"/>
    <p:sldId id="278" r:id="rId6"/>
    <p:sldId id="265" r:id="rId7"/>
    <p:sldId id="266" r:id="rId8"/>
    <p:sldId id="279" r:id="rId9"/>
    <p:sldId id="264" r:id="rId10"/>
    <p:sldId id="263" r:id="rId11"/>
    <p:sldId id="262" r:id="rId12"/>
    <p:sldId id="280" r:id="rId13"/>
    <p:sldId id="260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70" d="100"/>
          <a:sy n="70" d="100"/>
        </p:scale>
        <p:origin x="-138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0279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Марина + интерактивный опрос зала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Марина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Марина: </a:t>
            </a:r>
            <a:r>
              <a:rPr lang="ru-RU" dirty="0" err="1" smtClean="0"/>
              <a:t>Краудфандинг</a:t>
            </a:r>
            <a:r>
              <a:rPr lang="ru-RU" dirty="0" smtClean="0"/>
              <a:t>, бизнес, бюджетные средства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Стас: компетенции, которых не хватает учителям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Марина: волонтёры</a:t>
            </a:r>
            <a:r>
              <a:rPr lang="ru-RU" baseline="0" dirty="0" smtClean="0"/>
              <a:t> и т.д.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Марина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Стас: Чему,</a:t>
            </a:r>
            <a:r>
              <a:rPr lang="ru-RU" baseline="0" dirty="0" smtClean="0"/>
              <a:t> как и кого учить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Марина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Марина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Стас: обо всем и о невозможности классического кластера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err="1" smtClean="0"/>
              <a:t>Марирна+Стас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err="1" smtClean="0"/>
              <a:t>Марина+Стас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859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Стас: 6 месяцев скитаний по Одесской области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Стас: поэтому у нас вот так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Марина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Марина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Стас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.pluzhnyk@impacthub.odessa.u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hyperlink" Target="mailto:stanislavdrogaev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7000" b="-7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6467048" cy="6240692"/>
          </a:xfrm>
          <a:prstGeom prst="rect">
            <a:avLst/>
          </a:prstGeom>
          <a:effectLst>
            <a:glow rad="571500">
              <a:schemeClr val="bg1">
                <a:alpha val="67000"/>
              </a:schemeClr>
            </a:glow>
          </a:effectLst>
        </p:spPr>
      </p:pic>
    </p:spTree>
  </p:cSld>
  <p:clrMapOvr>
    <a:masterClrMapping/>
  </p:clrMapOvr>
  <p:transition spd="slow" advTm="326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20000" b="10000"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GB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Про.Навички</a:t>
            </a:r>
            <a:endParaRPr lang="en-GB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 l="-5000" r="-10000"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501984"/>
              </p:ext>
            </p:extLst>
          </p:nvPr>
        </p:nvGraphicFramePr>
        <p:xfrm>
          <a:off x="5940152" y="260648"/>
          <a:ext cx="270510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2704896" imgH="1171448" progId="AcroExch.Document.DC">
                  <p:embed/>
                </p:oleObj>
              </mc:Choice>
              <mc:Fallback>
                <p:oleObj name="Acrobat Document" r:id="rId5" imgW="2704896" imgH="11714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0152" y="260648"/>
                        <a:ext cx="2705100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4043"/>
            <a:ext cx="1907704" cy="19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309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15000"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Наши</a:t>
            </a:r>
            <a:r>
              <a:rPr lang="en-GB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ценности</a:t>
            </a:r>
            <a:r>
              <a:rPr lang="en-GB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и </a:t>
            </a:r>
            <a:r>
              <a:rPr lang="en-GB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цели</a:t>
            </a:r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:</a:t>
            </a:r>
            <a:endParaRPr lang="en-GB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796818"/>
            <a:ext cx="8520600" cy="42950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Открытость</a:t>
            </a:r>
          </a:p>
          <a:p>
            <a:pPr lvl="0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Аполитичность</a:t>
            </a:r>
          </a:p>
          <a:p>
            <a:pPr lvl="0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Системность</a:t>
            </a:r>
            <a:endParaRPr lang="ru-RU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Ориентация на практический результат</a:t>
            </a:r>
          </a:p>
          <a:p>
            <a:pPr lvl="0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Масштабируемость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0" y="593367"/>
            <a:ext cx="9036496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44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Что</a:t>
            </a:r>
            <a:r>
              <a:rPr lang="en-GB" sz="44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нужно</a:t>
            </a:r>
            <a:r>
              <a:rPr lang="en-GB" sz="44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ru-RU" sz="44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Материальные </a:t>
            </a:r>
            <a:r>
              <a:rPr lang="en-GB" sz="4400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ресурсы</a:t>
            </a:r>
            <a:endParaRPr lang="en-GB" sz="44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5352" y="2060952"/>
            <a:ext cx="61561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Краудфандинг</a:t>
            </a:r>
            <a:endParaRPr lang="ru-RU" sz="4400" b="1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4400" b="1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4400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Инвестиции</a:t>
            </a:r>
          </a:p>
          <a:p>
            <a:pPr algn="ctr"/>
            <a:endParaRPr lang="en-US" sz="4400" b="1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4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</a:t>
            </a:r>
            <a:r>
              <a:rPr lang="ru-RU" sz="4400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юджетные </a:t>
            </a:r>
            <a:r>
              <a:rPr lang="ru-RU" sz="4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средства</a:t>
            </a:r>
            <a:endParaRPr lang="uk-UA" sz="4400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179512" y="593367"/>
            <a:ext cx="8964488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GB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Что</a:t>
            </a:r>
            <a:r>
              <a:rPr lang="en-GB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нужно</a:t>
            </a:r>
            <a:r>
              <a:rPr lang="en-GB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en-GB" sz="4000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Интеллектуальные</a:t>
            </a:r>
            <a:r>
              <a:rPr lang="ru-RU" sz="4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ресурсы</a:t>
            </a:r>
            <a:endParaRPr lang="en-GB" sz="40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281" y="2060848"/>
            <a:ext cx="82809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15875"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Коммуникативные компетенции</a:t>
            </a:r>
          </a:p>
          <a:p>
            <a:r>
              <a:rPr lang="ru-RU" sz="4400" dirty="0" smtClean="0">
                <a:ln w="15875"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Проектный менеджмент</a:t>
            </a:r>
          </a:p>
          <a:p>
            <a:r>
              <a:rPr lang="ru-RU" sz="4400" dirty="0" err="1" smtClean="0">
                <a:ln w="15875"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Самопрезентация</a:t>
            </a:r>
            <a:endParaRPr lang="ru-RU" sz="4400" dirty="0" smtClean="0">
              <a:ln w="15875">
                <a:solidFill>
                  <a:schemeClr val="bg2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ru-RU" sz="4400" dirty="0" smtClean="0">
                <a:ln w="15875"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Тайм-менеджмент</a:t>
            </a:r>
          </a:p>
          <a:p>
            <a:r>
              <a:rPr lang="ru-RU" sz="4400" dirty="0" smtClean="0">
                <a:ln w="15875"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Информационные компетенции</a:t>
            </a:r>
            <a:endParaRPr lang="uk-UA" sz="4400" dirty="0">
              <a:ln w="15875">
                <a:solidFill>
                  <a:schemeClr val="bg2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17000" r="-5000"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52670"/>
            <a:ext cx="8520600" cy="9042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GB" sz="36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Что</a:t>
            </a:r>
            <a:r>
              <a:rPr lang="en-GB" sz="36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нужно</a:t>
            </a:r>
            <a:r>
              <a:rPr lang="en-GB" sz="36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ru-RU" sz="36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Много рабочих рук</a:t>
            </a:r>
            <a:endParaRPr lang="en-GB" sz="36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400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Методология</a:t>
            </a:r>
            <a:r>
              <a:rPr lang="en-GB" sz="4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en-GB" sz="400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питчинги</a:t>
            </a:r>
            <a:endParaRPr lang="en-GB" sz="40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627784" y="2060848"/>
            <a:ext cx="3960440" cy="280831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-RU" sz="4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3 </a:t>
            </a:r>
            <a:r>
              <a:rPr lang="ru-RU" sz="4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минуты</a:t>
            </a:r>
          </a:p>
          <a:p>
            <a:pPr lvl="0" algn="ctr">
              <a:spcBef>
                <a:spcPts val="0"/>
              </a:spcBef>
              <a:buNone/>
            </a:pPr>
            <a:r>
              <a:rPr lang="ru-RU" sz="4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Четкий запрос</a:t>
            </a:r>
          </a:p>
          <a:p>
            <a:pPr lvl="0" algn="ctr">
              <a:spcBef>
                <a:spcPts val="0"/>
              </a:spcBef>
              <a:buNone/>
            </a:pPr>
            <a:r>
              <a:rPr lang="ru-RU" sz="4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Обратная связь</a:t>
            </a:r>
            <a:endParaRPr lang="en-GB" sz="4400" dirty="0">
              <a:ln>
                <a:solidFill>
                  <a:schemeClr val="bg2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/>
          </a:blip>
          <a:srcRect/>
          <a:stretch>
            <a:fillRect r="-10000"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20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Методология</a:t>
            </a:r>
            <a:r>
              <a:rPr lang="en-GB" sz="32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en-GB" sz="320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обучение</a:t>
            </a:r>
            <a:endParaRPr lang="en-GB" sz="32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23528" y="332656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54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Методология</a:t>
            </a:r>
            <a:r>
              <a:rPr lang="en-GB" sz="54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:</a:t>
            </a:r>
            <a:r>
              <a:rPr lang="ru-RU" sz="54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5400" b="1" dirty="0" err="1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инкубация</a:t>
            </a:r>
            <a:endParaRPr lang="en-GB" sz="54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251520" y="2302800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От 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идеи к проекту</a:t>
            </a:r>
          </a:p>
          <a:p>
            <a:pPr lvl="0">
              <a:spcBef>
                <a:spcPts val="0"/>
              </a:spcBef>
              <a:buNone/>
            </a:pP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Встречи с менторами</a:t>
            </a:r>
          </a:p>
          <a:p>
            <a:pPr lvl="0">
              <a:spcBef>
                <a:spcPts val="0"/>
              </a:spcBef>
              <a:buNone/>
            </a:pP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MVP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7000" r="-7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356659"/>
            <a:ext cx="8520600" cy="100030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Образование в </a:t>
            </a:r>
            <a:r>
              <a:rPr lang="ru-RU" sz="3200" dirty="0" smtClean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Украине:</a:t>
            </a:r>
            <a:br>
              <a:rPr lang="ru-RU" sz="3200" dirty="0" smtClean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Реформы? – Не… Не слышали.</a:t>
            </a:r>
            <a:endParaRPr lang="en-GB" sz="3200" dirty="0">
              <a:solidFill>
                <a:schemeClr val="tx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r="-10000"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200" b="1" dirty="0" err="1">
                <a:ln>
                  <a:solidFill>
                    <a:schemeClr val="bg1"/>
                  </a:solidFill>
                </a:ln>
                <a:latin typeface="Calibri" pitchFamily="34" charset="0"/>
                <a:cs typeface="Calibri" pitchFamily="34" charset="0"/>
              </a:rPr>
              <a:t>Методология</a:t>
            </a:r>
            <a:r>
              <a:rPr lang="en-GB" sz="3200" b="1" dirty="0">
                <a:ln>
                  <a:solidFill>
                    <a:schemeClr val="bg1"/>
                  </a:solidFill>
                </a:ln>
                <a:latin typeface="Calibri" pitchFamily="34" charset="0"/>
                <a:cs typeface="Calibri" pitchFamily="34" charset="0"/>
              </a:rPr>
              <a:t>: </a:t>
            </a:r>
            <a:r>
              <a:rPr lang="en-GB" sz="3200" b="1" dirty="0" err="1">
                <a:ln>
                  <a:solidFill>
                    <a:schemeClr val="bg1"/>
                  </a:solidFill>
                </a:ln>
                <a:latin typeface="Calibri" pitchFamily="34" charset="0"/>
                <a:cs typeface="Calibri" pitchFamily="34" charset="0"/>
              </a:rPr>
              <a:t>реализация</a:t>
            </a:r>
            <a:r>
              <a:rPr lang="en-GB" sz="3200" b="1" dirty="0">
                <a:ln>
                  <a:solidFill>
                    <a:schemeClr val="bg1"/>
                  </a:solidFill>
                </a:ln>
                <a:latin typeface="Calibri" pitchFamily="34" charset="0"/>
                <a:cs typeface="Calibri" pitchFamily="34" charset="0"/>
              </a:rPr>
              <a:t> и </a:t>
            </a:r>
            <a:r>
              <a:rPr lang="en-GB" sz="3200" b="1" dirty="0" err="1">
                <a:ln>
                  <a:solidFill>
                    <a:schemeClr val="bg1"/>
                  </a:solidFill>
                </a:ln>
                <a:latin typeface="Calibri" pitchFamily="34" charset="0"/>
                <a:cs typeface="Calibri" pitchFamily="34" charset="0"/>
              </a:rPr>
              <a:t>сопровождение</a:t>
            </a:r>
            <a:endParaRPr lang="en-GB" sz="3200" b="1" dirty="0">
              <a:ln>
                <a:solidFill>
                  <a:schemeClr val="bg1"/>
                </a:solidFill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23528" y="4149080"/>
            <a:ext cx="8520600" cy="182035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Поиск 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финансирования</a:t>
            </a:r>
          </a:p>
          <a:p>
            <a:pPr lvl="0" rtl="0">
              <a:spcBef>
                <a:spcPts val="0"/>
              </a:spcBef>
              <a:buNone/>
            </a:pP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Поддержка  и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супервизия</a:t>
            </a:r>
            <a:endParaRPr lang="ru-RU" sz="32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lang="en-GB" sz="24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0" algn="r" rtl="0">
              <a:spcBef>
                <a:spcPts val="0"/>
              </a:spcBef>
              <a:buNone/>
            </a:pPr>
            <a:endParaRPr lang="en-GB" sz="2400" b="1" dirty="0">
              <a:solidFill>
                <a:schemeClr val="tx1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2014 – первый СОУП в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г.Арцизе</a:t>
            </a:r>
            <a:endParaRPr lang="ru-RU" sz="2400" b="1" dirty="0" smtClean="0">
              <a:solidFill>
                <a:schemeClr val="tx1"/>
              </a:solidFill>
              <a:effectLst>
                <a:glow rad="139700">
                  <a:schemeClr val="bg1">
                    <a:alpha val="96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2015 – второй СОУП в п. Коминтерновский</a:t>
            </a:r>
          </a:p>
          <a:p>
            <a:pPr lvl="0" rt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2016 – четыре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СОУПа</a:t>
            </a: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за 6 месяцев</a:t>
            </a:r>
          </a:p>
          <a:p>
            <a:pPr lvl="0" rt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2016 – ещё </a:t>
            </a: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шесть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СОУПов</a:t>
            </a: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до конца </a:t>
            </a: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года</a:t>
            </a:r>
          </a:p>
          <a:p>
            <a:pPr lvl="0" rt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96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И мы продолжаем получать заявки…</a:t>
            </a:r>
            <a:endParaRPr lang="ru-RU" sz="2400" b="1" dirty="0" smtClean="0">
              <a:solidFill>
                <a:schemeClr val="tx1"/>
              </a:solidFill>
              <a:effectLst>
                <a:glow rad="139700">
                  <a:schemeClr val="bg1">
                    <a:alpha val="96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bg1"/>
              </a:solidFill>
              <a:effectLst>
                <a:glow rad="139700">
                  <a:schemeClr val="bg1">
                    <a:alpha val="96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chemeClr val="bg1"/>
              </a:solidFill>
              <a:effectLst>
                <a:glow rad="139700">
                  <a:schemeClr val="bg1">
                    <a:alpha val="96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85"/>
            <a:ext cx="44631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01" y="2731477"/>
            <a:ext cx="392900" cy="641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772" y="1334014"/>
            <a:ext cx="381496" cy="622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30" y="5022610"/>
            <a:ext cx="404199" cy="659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228" y="3984940"/>
            <a:ext cx="380188" cy="6204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16" y="3303225"/>
            <a:ext cx="364312" cy="6446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47" y="3212976"/>
            <a:ext cx="364312" cy="6446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84" y="32308"/>
            <a:ext cx="364312" cy="644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45" y="4375596"/>
            <a:ext cx="364312" cy="644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57" y="5733256"/>
            <a:ext cx="372051" cy="6583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6" y="4531296"/>
            <a:ext cx="372051" cy="6583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51" y="188640"/>
            <a:ext cx="372051" cy="6583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45" y="1004823"/>
            <a:ext cx="372051" cy="6583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592" y="1956626"/>
            <a:ext cx="372051" cy="6583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21672"/>
            <a:ext cx="372051" cy="6583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17" y="3115394"/>
            <a:ext cx="372051" cy="658381"/>
          </a:xfrm>
          <a:prstGeom prst="rect">
            <a:avLst/>
          </a:prstGeom>
        </p:spPr>
      </p:pic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0" y="517830"/>
            <a:ext cx="8832300" cy="8391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tx1"/>
                </a:solidFill>
                <a:effectLst>
                  <a:glow rad="127000">
                    <a:schemeClr val="bg1">
                      <a:alpha val="95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Методология: </a:t>
            </a:r>
            <a:r>
              <a:rPr lang="en-GB" sz="3600" dirty="0" err="1" smtClean="0">
                <a:solidFill>
                  <a:schemeClr val="tx1"/>
                </a:solidFill>
                <a:effectLst>
                  <a:glow rad="127000">
                    <a:schemeClr val="bg1">
                      <a:alpha val="95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Масштабирование</a:t>
            </a:r>
            <a:endParaRPr lang="en-GB" sz="3600" dirty="0">
              <a:solidFill>
                <a:schemeClr val="tx1"/>
              </a:solidFill>
              <a:effectLst>
                <a:glow rad="127000">
                  <a:schemeClr val="bg1">
                    <a:alpha val="95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251520" y="260648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Это только начало…</a:t>
            </a:r>
            <a:endParaRPr lang="en-GB" sz="40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ru-RU" sz="24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Impact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GB" sz="2400" b="1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Имплементация</a:t>
            </a:r>
            <a:r>
              <a:rPr lang="en-GB" sz="2400" b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в </a:t>
            </a:r>
            <a:r>
              <a:rPr lang="en-GB" sz="2400" b="1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гос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ударственные</a:t>
            </a:r>
            <a:r>
              <a:rPr lang="en-GB" sz="2400" b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b="1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институты</a:t>
            </a:r>
            <a:endParaRPr lang="ru-RU" sz="2400" b="1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lang="ru-RU" sz="2400" b="1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n-GB" sz="2400" b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Методолог</a:t>
            </a: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и</a:t>
            </a:r>
            <a:r>
              <a:rPr lang="en-GB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ч</a:t>
            </a:r>
            <a:r>
              <a:rPr lang="ru-RU" sz="2400" b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еская</a:t>
            </a:r>
            <a:r>
              <a:rPr lang="en-GB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платформа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sz="2400" b="1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-GB" sz="2400" b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Сетевое</a:t>
            </a:r>
            <a:r>
              <a:rPr lang="en-GB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взаимодействие</a:t>
            </a:r>
            <a:r>
              <a:rPr lang="en-GB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en-GB" sz="2400" b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идеи</a:t>
            </a:r>
            <a:r>
              <a:rPr lang="en-GB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GB" sz="2400" b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проекты</a:t>
            </a:r>
            <a:r>
              <a:rPr lang="en-GB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GB" sz="2400" b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ресурсы</a:t>
            </a:r>
            <a:endParaRPr lang="en-GB" sz="2400" b="1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2882801" y="3933056"/>
            <a:ext cx="648072" cy="864096"/>
          </a:xfrm>
          <a:prstGeom prst="downArrow">
            <a:avLst/>
          </a:prstGeom>
          <a:solidFill>
            <a:srgbClr val="E8E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елка вниз 5"/>
          <p:cNvSpPr/>
          <p:nvPr/>
        </p:nvSpPr>
        <p:spPr>
          <a:xfrm rot="10800000">
            <a:off x="2882802" y="2708920"/>
            <a:ext cx="648072" cy="864096"/>
          </a:xfrm>
          <a:prstGeom prst="downArrow">
            <a:avLst/>
          </a:prstGeom>
          <a:solidFill>
            <a:srgbClr val="E8E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елка вниз 6"/>
          <p:cNvSpPr/>
          <p:nvPr/>
        </p:nvSpPr>
        <p:spPr>
          <a:xfrm rot="10800000">
            <a:off x="2882802" y="1484784"/>
            <a:ext cx="648072" cy="864096"/>
          </a:xfrm>
          <a:prstGeom prst="downArrow">
            <a:avLst/>
          </a:prstGeom>
          <a:solidFill>
            <a:srgbClr val="E8E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23528" y="356659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GB" sz="4000" dirty="0" err="1">
                <a:latin typeface="Calibri" pitchFamily="34" charset="0"/>
                <a:cs typeface="Calibri" pitchFamily="34" charset="0"/>
              </a:rPr>
              <a:t>Верим</a:t>
            </a:r>
            <a:r>
              <a:rPr lang="en-GB" sz="4000" dirty="0">
                <a:latin typeface="Calibri" pitchFamily="34" charset="0"/>
                <a:cs typeface="Calibri" pitchFamily="34" charset="0"/>
              </a:rPr>
              <a:t> в </a:t>
            </a:r>
            <a:r>
              <a:rPr lang="en-GB" sz="4000" dirty="0" err="1" smtClean="0">
                <a:latin typeface="Calibri" pitchFamily="34" charset="0"/>
                <a:cs typeface="Calibri" pitchFamily="34" charset="0"/>
              </a:rPr>
              <a:t>Вас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!</a:t>
            </a:r>
            <a:endParaRPr lang="en-GB" sz="4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#</a:t>
            </a:r>
            <a:r>
              <a:rPr lang="en-GB" sz="3200" b="1" dirty="0" err="1" smtClean="0">
                <a:ln>
                  <a:solidFill>
                    <a:schemeClr val="bg1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ПридумайСделайПоделись</a:t>
            </a:r>
            <a:endParaRPr lang="ru-RU" sz="3200" b="1" dirty="0" smtClean="0">
              <a:ln>
                <a:solidFill>
                  <a:schemeClr val="bg1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3200" b="1" dirty="0" smtClean="0">
                <a:ln>
                  <a:solidFill>
                    <a:schemeClr val="bg1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#</a:t>
            </a:r>
            <a:r>
              <a:rPr lang="uk-UA" sz="3200" b="1" dirty="0" err="1" smtClean="0">
                <a:ln>
                  <a:solidFill>
                    <a:schemeClr val="bg1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ВигадайЗробиПоділись</a:t>
            </a:r>
            <a:endParaRPr lang="en-GB" sz="3200" b="1" dirty="0">
              <a:ln>
                <a:solidFill>
                  <a:schemeClr val="bg1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3200" b="1" dirty="0" smtClean="0">
                <a:ln>
                  <a:solidFill>
                    <a:schemeClr val="bg1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#</a:t>
            </a:r>
            <a:r>
              <a:rPr lang="en-GB" sz="3200" b="1" dirty="0" err="1" smtClean="0">
                <a:ln>
                  <a:solidFill>
                    <a:schemeClr val="bg1"/>
                  </a:solidFill>
                </a:ln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ImagineDoShare</a:t>
            </a:r>
            <a:endParaRPr lang="en-GB" sz="3200" b="1" dirty="0">
              <a:ln>
                <a:solidFill>
                  <a:schemeClr val="bg1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buNone/>
            </a:pPr>
            <a:endParaRPr lang="en-GB" sz="2400" b="1" dirty="0">
              <a:ln>
                <a:solidFill>
                  <a:schemeClr val="bg1"/>
                </a:solidFill>
              </a:ln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Марина </a:t>
            </a:r>
            <a:r>
              <a:rPr lang="ru-RU" dirty="0" smtClean="0"/>
              <a:t>Плужник-</a:t>
            </a:r>
            <a:r>
              <a:rPr lang="ru-RU" dirty="0" err="1" smtClean="0"/>
              <a:t>Гладырь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0674819200</a:t>
            </a:r>
            <a:br>
              <a:rPr lang="ru-RU" dirty="0" smtClean="0"/>
            </a:br>
            <a:r>
              <a:rPr lang="en-US" dirty="0" smtClean="0">
                <a:hlinkClick r:id="rId3"/>
              </a:rPr>
              <a:t>m.pluzhnyk@impacthub.odessa.ua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Стас </a:t>
            </a:r>
            <a:r>
              <a:rPr lang="ru-RU" dirty="0" err="1" smtClean="0"/>
              <a:t>Дрогаев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0671161639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stanislavdrogaev@gmail.com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26242"/>
            <a:ext cx="4577875" cy="4889964"/>
          </a:xfrm>
          <a:prstGeom prst="rect">
            <a:avLst/>
          </a:prstGeom>
          <a:noFill/>
          <a:ln>
            <a:noFill/>
          </a:ln>
          <a:effectLst>
            <a:outerShdw dist="35921" dir="2700000"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5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7000" r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88640"/>
            <a:ext cx="4248472" cy="763600"/>
          </a:xfrm>
        </p:spPr>
        <p:txBody>
          <a:bodyPr/>
          <a:lstStyle/>
          <a:p>
            <a:r>
              <a:rPr lang="ru-RU" sz="4000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latin typeface="Calibri" pitchFamily="34" charset="0"/>
              </a:rPr>
              <a:t>В поисках выхода</a:t>
            </a:r>
            <a:endParaRPr lang="uk-UA" sz="4000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95536" y="356659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Кластер… но не совсем</a:t>
            </a:r>
            <a:endParaRPr lang="en-GB" sz="36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11560" y="1508787"/>
            <a:ext cx="8208912" cy="5184576"/>
          </a:xfrm>
          <a:prstGeom prst="rect">
            <a:avLst/>
          </a:prstGeom>
        </p:spPr>
        <p:txBody>
          <a:bodyPr lIns="91425" tIns="91425" rIns="91425" bIns="91425" numCol="2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Impact Hub Odessa</a:t>
            </a:r>
          </a:p>
          <a:p>
            <a:pPr lvl="0"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БФ </a:t>
            </a:r>
            <a:r>
              <a:rPr lang="ru-RU" sz="3200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Вільна</a:t>
            </a:r>
            <a:r>
              <a:rPr lang="ru-RU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Освіта</a:t>
            </a:r>
            <a:endParaRPr lang="ru-RU" sz="32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uk-UA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БФ </a:t>
            </a:r>
            <a:r>
              <a:rPr lang="uk-UA" sz="3200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Манифест</a:t>
            </a:r>
            <a:r>
              <a:rPr lang="uk-UA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Мира</a:t>
            </a:r>
          </a:p>
          <a:p>
            <a:pPr lvl="0">
              <a:spcBef>
                <a:spcPts val="0"/>
              </a:spcBef>
              <a:buNone/>
            </a:pPr>
            <a:r>
              <a:rPr lang="en-US" sz="3200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CodeClub</a:t>
            </a:r>
            <a:r>
              <a:rPr lang="ru-RU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Odessa</a:t>
            </a:r>
            <a:endParaRPr lang="uk-UA" sz="32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Dream-Center</a:t>
            </a:r>
            <a:endParaRPr lang="uk-UA" sz="32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lang="uk-UA" sz="32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uk-UA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Департамент </a:t>
            </a:r>
            <a:r>
              <a:rPr lang="uk-UA" sz="3200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образования</a:t>
            </a:r>
            <a:r>
              <a:rPr lang="uk-UA" sz="32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uk-UA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ОГА</a:t>
            </a:r>
          </a:p>
          <a:p>
            <a:pPr lvl="0">
              <a:spcBef>
                <a:spcPts val="0"/>
              </a:spcBef>
              <a:buNone/>
            </a:pPr>
            <a:r>
              <a:rPr lang="uk-UA" sz="3200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ТехноКлуб</a:t>
            </a:r>
            <a:endParaRPr lang="uk-UA" sz="32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uk-UA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Музей </a:t>
            </a:r>
            <a:r>
              <a:rPr lang="uk-UA" sz="3200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Интересной</a:t>
            </a:r>
            <a:r>
              <a:rPr lang="uk-UA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Науки</a:t>
            </a:r>
          </a:p>
          <a:p>
            <a:pPr lvl="0">
              <a:spcBef>
                <a:spcPts val="0"/>
              </a:spcBef>
              <a:buNone/>
            </a:pPr>
            <a:r>
              <a:rPr lang="uk-UA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Освіта </a:t>
            </a:r>
            <a:r>
              <a:rPr lang="uk-UA" sz="3200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Онлайн</a:t>
            </a:r>
            <a:endParaRPr lang="en-GB" sz="32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616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GB" sz="48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Design for Change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23528" y="452669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GB" sz="48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See the Sea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6672"/>
            <a:ext cx="3171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r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GB" sz="36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Education4Room/</a:t>
            </a:r>
            <a:r>
              <a:rPr lang="uk-UA" sz="3600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мини-</a:t>
            </a:r>
            <a:r>
              <a:rPr lang="en-US" sz="3600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EdCamp</a:t>
            </a:r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Odessa</a:t>
            </a:r>
            <a:endParaRPr lang="en-GB" sz="36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260</Words>
  <Application>Microsoft Office PowerPoint</Application>
  <PresentationFormat>Экран (4:3)</PresentationFormat>
  <Paragraphs>87</Paragraphs>
  <Slides>24</Slides>
  <Notes>22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simple-light-2</vt:lpstr>
      <vt:lpstr>Adobe Acrobat Document</vt:lpstr>
      <vt:lpstr>Презентация PowerPoint</vt:lpstr>
      <vt:lpstr>Образование в Украине: Реформы? – Не… Не слышали.</vt:lpstr>
      <vt:lpstr>В поисках выхода</vt:lpstr>
      <vt:lpstr>Кластер… но не совсем</vt:lpstr>
      <vt:lpstr>Презентация PowerPoint</vt:lpstr>
      <vt:lpstr>Design for Change</vt:lpstr>
      <vt:lpstr>See the Sea</vt:lpstr>
      <vt:lpstr>Презентация PowerPoint</vt:lpstr>
      <vt:lpstr>Education4Room/мини-EdCamp Odessa</vt:lpstr>
      <vt:lpstr>Про.Навички</vt:lpstr>
      <vt:lpstr>Презентация PowerPoint</vt:lpstr>
      <vt:lpstr>Презентация PowerPoint</vt:lpstr>
      <vt:lpstr>Наши ценности и цели:</vt:lpstr>
      <vt:lpstr>Что нужно: Материальные ресурсы</vt:lpstr>
      <vt:lpstr>Что нужно: Интеллектуальные ресурсы</vt:lpstr>
      <vt:lpstr>Что нужно: Много рабочих рук</vt:lpstr>
      <vt:lpstr>Методология: питчинги</vt:lpstr>
      <vt:lpstr>Методология: обучение</vt:lpstr>
      <vt:lpstr>Методология: инкубация</vt:lpstr>
      <vt:lpstr>Методология: реализация и сопровождение</vt:lpstr>
      <vt:lpstr>Методология: Масштабирование</vt:lpstr>
      <vt:lpstr>Это только начало…</vt:lpstr>
      <vt:lpstr>Верим в Вас!</vt:lpstr>
      <vt:lpstr>  Марина Плужник-Гладырь 0674819200 m.pluzhnyk@impacthub.odessa.ua  Стас Дрогаев 0671161639 stanislavdrogaev@gmail.com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Katrinella</cp:lastModifiedBy>
  <cp:revision>41</cp:revision>
  <dcterms:modified xsi:type="dcterms:W3CDTF">2016-04-20T08:05:32Z</dcterms:modified>
</cp:coreProperties>
</file>